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00" r:id="rId1"/>
  </p:sldMasterIdLst>
  <p:sldIdLst>
    <p:sldId id="256" r:id="rId2"/>
    <p:sldId id="303" r:id="rId3"/>
    <p:sldId id="30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</p:sldIdLst>
  <p:sldSz cx="10160000" cy="7620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195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391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586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782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5977" algn="l" defTabSz="457195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173" algn="l" defTabSz="457195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368" algn="l" defTabSz="457195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563" algn="l" defTabSz="457195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576" y="-112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7141"/>
            <a:ext cx="8636000" cy="16333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3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7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/>
              <a:pPr/>
              <a:t>November 7,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251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November 7,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0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05154"/>
            <a:ext cx="2286000" cy="65016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305154"/>
            <a:ext cx="6688667" cy="65016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November 7,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0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November 7,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4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4896557"/>
            <a:ext cx="8636000" cy="1513417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229683"/>
            <a:ext cx="8636000" cy="16668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79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9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39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19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399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479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559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639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November 7,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5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778000"/>
            <a:ext cx="4487333" cy="5028848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8" y="1778000"/>
            <a:ext cx="4487333" cy="5028848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November 7,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1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5681"/>
            <a:ext cx="4489098" cy="71084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990" indent="0">
              <a:buNone/>
              <a:defRPr sz="2200" b="1"/>
            </a:lvl2pPr>
            <a:lvl3pPr marL="1015980" indent="0">
              <a:buNone/>
              <a:defRPr sz="2000" b="1"/>
            </a:lvl3pPr>
            <a:lvl4pPr marL="1523970" indent="0">
              <a:buNone/>
              <a:defRPr sz="1800" b="1"/>
            </a:lvl4pPr>
            <a:lvl5pPr marL="2031960" indent="0">
              <a:buNone/>
              <a:defRPr sz="1800" b="1"/>
            </a:lvl5pPr>
            <a:lvl6pPr marL="2539950" indent="0">
              <a:buNone/>
              <a:defRPr sz="1800" b="1"/>
            </a:lvl6pPr>
            <a:lvl7pPr marL="3047940" indent="0">
              <a:buNone/>
              <a:defRPr sz="1800" b="1"/>
            </a:lvl7pPr>
            <a:lvl8pPr marL="3555929" indent="0">
              <a:buNone/>
              <a:defRPr sz="1800" b="1"/>
            </a:lvl8pPr>
            <a:lvl9pPr marL="406391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528"/>
            <a:ext cx="4489098" cy="4390320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141" y="1705681"/>
            <a:ext cx="4490861" cy="71084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990" indent="0">
              <a:buNone/>
              <a:defRPr sz="2200" b="1"/>
            </a:lvl2pPr>
            <a:lvl3pPr marL="1015980" indent="0">
              <a:buNone/>
              <a:defRPr sz="2000" b="1"/>
            </a:lvl3pPr>
            <a:lvl4pPr marL="1523970" indent="0">
              <a:buNone/>
              <a:defRPr sz="1800" b="1"/>
            </a:lvl4pPr>
            <a:lvl5pPr marL="2031960" indent="0">
              <a:buNone/>
              <a:defRPr sz="1800" b="1"/>
            </a:lvl5pPr>
            <a:lvl6pPr marL="2539950" indent="0">
              <a:buNone/>
              <a:defRPr sz="1800" b="1"/>
            </a:lvl6pPr>
            <a:lvl7pPr marL="3047940" indent="0">
              <a:buNone/>
              <a:defRPr sz="1800" b="1"/>
            </a:lvl7pPr>
            <a:lvl8pPr marL="3555929" indent="0">
              <a:buNone/>
              <a:defRPr sz="1800" b="1"/>
            </a:lvl8pPr>
            <a:lvl9pPr marL="406391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1141" y="2416528"/>
            <a:ext cx="4490861" cy="4390320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November 7,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16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November 7,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92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November 7,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31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303390"/>
            <a:ext cx="3342570" cy="1291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2278" y="303391"/>
            <a:ext cx="5679722" cy="650345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2" y="1594556"/>
            <a:ext cx="3342570" cy="5212292"/>
          </a:xfrm>
        </p:spPr>
        <p:txBody>
          <a:bodyPr/>
          <a:lstStyle>
            <a:lvl1pPr marL="0" indent="0">
              <a:buNone/>
              <a:defRPr sz="1600"/>
            </a:lvl1pPr>
            <a:lvl2pPr marL="507990" indent="0">
              <a:buNone/>
              <a:defRPr sz="1300"/>
            </a:lvl2pPr>
            <a:lvl3pPr marL="1015980" indent="0">
              <a:buNone/>
              <a:defRPr sz="1100"/>
            </a:lvl3pPr>
            <a:lvl4pPr marL="1523970" indent="0">
              <a:buNone/>
              <a:defRPr sz="1000"/>
            </a:lvl4pPr>
            <a:lvl5pPr marL="2031960" indent="0">
              <a:buNone/>
              <a:defRPr sz="1000"/>
            </a:lvl5pPr>
            <a:lvl6pPr marL="2539950" indent="0">
              <a:buNone/>
              <a:defRPr sz="1000"/>
            </a:lvl6pPr>
            <a:lvl7pPr marL="3047940" indent="0">
              <a:buNone/>
              <a:defRPr sz="1000"/>
            </a:lvl7pPr>
            <a:lvl8pPr marL="3555929" indent="0">
              <a:buNone/>
              <a:defRPr sz="1000"/>
            </a:lvl8pPr>
            <a:lvl9pPr marL="40639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November 7,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2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431" y="5334001"/>
            <a:ext cx="6096000" cy="62970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431" y="680861"/>
            <a:ext cx="6096000" cy="4572000"/>
          </a:xfrm>
        </p:spPr>
        <p:txBody>
          <a:bodyPr/>
          <a:lstStyle>
            <a:lvl1pPr marL="0" indent="0">
              <a:buNone/>
              <a:defRPr sz="3600"/>
            </a:lvl1pPr>
            <a:lvl2pPr marL="507990" indent="0">
              <a:buNone/>
              <a:defRPr sz="3100"/>
            </a:lvl2pPr>
            <a:lvl3pPr marL="1015980" indent="0">
              <a:buNone/>
              <a:defRPr sz="2700"/>
            </a:lvl3pPr>
            <a:lvl4pPr marL="1523970" indent="0">
              <a:buNone/>
              <a:defRPr sz="2200"/>
            </a:lvl4pPr>
            <a:lvl5pPr marL="2031960" indent="0">
              <a:buNone/>
              <a:defRPr sz="2200"/>
            </a:lvl5pPr>
            <a:lvl6pPr marL="2539950" indent="0">
              <a:buNone/>
              <a:defRPr sz="2200"/>
            </a:lvl6pPr>
            <a:lvl7pPr marL="3047940" indent="0">
              <a:buNone/>
              <a:defRPr sz="2200"/>
            </a:lvl7pPr>
            <a:lvl8pPr marL="3555929" indent="0">
              <a:buNone/>
              <a:defRPr sz="2200"/>
            </a:lvl8pPr>
            <a:lvl9pPr marL="406391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431" y="5963710"/>
            <a:ext cx="6096000" cy="894291"/>
          </a:xfrm>
        </p:spPr>
        <p:txBody>
          <a:bodyPr/>
          <a:lstStyle>
            <a:lvl1pPr marL="0" indent="0">
              <a:buNone/>
              <a:defRPr sz="1600"/>
            </a:lvl1pPr>
            <a:lvl2pPr marL="507990" indent="0">
              <a:buNone/>
              <a:defRPr sz="1300"/>
            </a:lvl2pPr>
            <a:lvl3pPr marL="1015980" indent="0">
              <a:buNone/>
              <a:defRPr sz="1100"/>
            </a:lvl3pPr>
            <a:lvl4pPr marL="1523970" indent="0">
              <a:buNone/>
              <a:defRPr sz="1000"/>
            </a:lvl4pPr>
            <a:lvl5pPr marL="2031960" indent="0">
              <a:buNone/>
              <a:defRPr sz="1000"/>
            </a:lvl5pPr>
            <a:lvl6pPr marL="2539950" indent="0">
              <a:buNone/>
              <a:defRPr sz="1000"/>
            </a:lvl6pPr>
            <a:lvl7pPr marL="3047940" indent="0">
              <a:buNone/>
              <a:defRPr sz="1000"/>
            </a:lvl7pPr>
            <a:lvl8pPr marL="3555929" indent="0">
              <a:buNone/>
              <a:defRPr sz="1000"/>
            </a:lvl8pPr>
            <a:lvl9pPr marL="40639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November 7,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29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05153"/>
            <a:ext cx="9144000" cy="1270000"/>
          </a:xfrm>
          <a:prstGeom prst="rect">
            <a:avLst/>
          </a:prstGeom>
        </p:spPr>
        <p:txBody>
          <a:bodyPr vert="horz" lIns="101598" tIns="50798" rIns="101598" bIns="5079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78000"/>
            <a:ext cx="9144000" cy="5028848"/>
          </a:xfrm>
          <a:prstGeom prst="rect">
            <a:avLst/>
          </a:prstGeom>
        </p:spPr>
        <p:txBody>
          <a:bodyPr vert="horz" lIns="101598" tIns="50798" rIns="101598" bIns="5079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001" y="7062613"/>
            <a:ext cx="2370667" cy="405694"/>
          </a:xfrm>
          <a:prstGeom prst="rect">
            <a:avLst/>
          </a:prstGeom>
        </p:spPr>
        <p:txBody>
          <a:bodyPr vert="horz" lIns="101598" tIns="50798" rIns="101598" bIns="5079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049E0-7161-654F-A901-AD5E02A14949}" type="datetimeFigureOut">
              <a:t>11/7/13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1335" y="7062613"/>
            <a:ext cx="3217333" cy="405694"/>
          </a:xfrm>
          <a:prstGeom prst="rect">
            <a:avLst/>
          </a:prstGeom>
        </p:spPr>
        <p:txBody>
          <a:bodyPr vert="horz" lIns="101598" tIns="50798" rIns="101598" bIns="5079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1333" y="7062613"/>
            <a:ext cx="2370667" cy="405694"/>
          </a:xfrm>
          <a:prstGeom prst="rect">
            <a:avLst/>
          </a:prstGeom>
        </p:spPr>
        <p:txBody>
          <a:bodyPr vert="horz" lIns="101598" tIns="50798" rIns="101598" bIns="5079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D031B-9C58-4F47-9B4C-F221AB0C1FA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93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50799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0992" indent="-380992" algn="l" defTabSz="507990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5484" indent="-317493" algn="l" defTabSz="507990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9974" indent="-253994" algn="l" defTabSz="507990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7964" indent="-253994" algn="l" defTabSz="50799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954" indent="-253994" algn="l" defTabSz="507990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93944" indent="-253994" algn="l" defTabSz="50799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934" indent="-253994" algn="l" defTabSz="50799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924" indent="-253994" algn="l" defTabSz="50799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913" indent="-253994" algn="l" defTabSz="50799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7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0" algn="l" defTabSz="507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80" algn="l" defTabSz="507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70" algn="l" defTabSz="507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60" algn="l" defTabSz="507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50" algn="l" defTabSz="507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40" algn="l" defTabSz="507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29" algn="l" defTabSz="507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18" algn="l" defTabSz="507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08393" y="353616"/>
            <a:ext cx="1310092" cy="1354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Spanduk A_23 Okt 201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3496" y="2369840"/>
            <a:ext cx="9144000" cy="1270000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srgbClr val="31859C"/>
                </a:solidFill>
              </a:rPr>
              <a:t>Sosialisasi Bahan Adven</a:t>
            </a:r>
            <a:br>
              <a:rPr lang="en-US" b="1">
                <a:solidFill>
                  <a:srgbClr val="31859C"/>
                </a:solidFill>
              </a:rPr>
            </a:br>
            <a:r>
              <a:rPr lang="en-US" b="1">
                <a:solidFill>
                  <a:srgbClr val="31859C"/>
                </a:solidFill>
              </a:rPr>
              <a:t>Bulan Keluarga 2013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idx="1"/>
          </p:nvPr>
        </p:nvSpPr>
        <p:spPr>
          <a:xfrm>
            <a:off x="647700" y="641648"/>
            <a:ext cx="8521700" cy="5753100"/>
          </a:xfrm>
        </p:spPr>
        <p:txBody>
          <a:bodyPr/>
          <a:lstStyle/>
          <a:p>
            <a:pPr marL="507999" indent="0" algn="ctr" eaLnBrk="1" hangingPunct="1">
              <a:buNone/>
              <a:defRPr/>
            </a:pPr>
            <a:r>
              <a:rPr lang="en-US" sz="4000" b="1">
                <a:solidFill>
                  <a:srgbClr val="31859C"/>
                </a:solidFill>
                <a:cs typeface="Gill Sans" charset="0"/>
              </a:rPr>
              <a:t>Semoga kebersamaan kami ini menjadi saat-saat yang indah untuk dikenang, supaya hidup keluarga kami dibarui, makin berkenan di hati-Mu, menjadi berkat bagi Gereja-Mu, bahkan teladan bagi keluarga di sekitar kami.</a:t>
            </a:r>
            <a:endParaRPr lang="en-US" sz="40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3" name="Picture 2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idx="1"/>
          </p:nvPr>
        </p:nvSpPr>
        <p:spPr>
          <a:xfrm>
            <a:off x="990600" y="1016000"/>
            <a:ext cx="8178800" cy="5613400"/>
          </a:xfrm>
        </p:spPr>
        <p:txBody>
          <a:bodyPr/>
          <a:lstStyle/>
          <a:p>
            <a:pPr marL="507999" indent="0" algn="ctr" eaLnBrk="1" hangingPunct="1">
              <a:buNone/>
              <a:defRPr/>
            </a:pPr>
            <a:r>
              <a:rPr lang="en-US" sz="4000" b="1">
                <a:solidFill>
                  <a:srgbClr val="31859C"/>
                </a:solidFill>
                <a:cs typeface="Gill Sans" charset="0"/>
              </a:rPr>
              <a:t>Semua ini kami mohonkan, demi Yesus Kristus, Putera-Mu, dalam persekutuan dengan Roh Kudus, kini dan selama-lamanya.</a:t>
            </a:r>
            <a:endParaRPr lang="en-US" sz="40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507999" indent="0" algn="ctr" eaLnBrk="1" hangingPunct="1">
              <a:buNone/>
              <a:defRPr/>
            </a:pPr>
            <a:r>
              <a:rPr lang="en-US" sz="4000" b="1">
                <a:solidFill>
                  <a:srgbClr val="31859C"/>
                </a:solidFill>
                <a:cs typeface="Gill Sans" charset="0"/>
              </a:rPr>
              <a:t>Amin</a:t>
            </a:r>
            <a:endParaRPr lang="en-US" sz="40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3" name="Picture 2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65584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Beberapa Lagu</a:t>
            </a:r>
            <a:endParaRPr lang="en-US" b="1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pic>
        <p:nvPicPr>
          <p:cNvPr id="5" name="Picture 4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3496" y="1793776"/>
            <a:ext cx="9144000" cy="3600400"/>
          </a:xfrm>
        </p:spPr>
        <p:txBody>
          <a:bodyPr/>
          <a:lstStyle/>
          <a:p>
            <a:pPr marL="0" indent="0" algn="ctr">
              <a:buNone/>
            </a:pPr>
            <a:r>
              <a:rPr lang="en-US">
                <a:solidFill>
                  <a:srgbClr val="31859C"/>
                </a:solidFill>
              </a:rPr>
              <a:t>Diambil dari:</a:t>
            </a:r>
          </a:p>
          <a:p>
            <a:pPr algn="ctr">
              <a:buFont typeface="Wingdings" charset="2"/>
              <a:buChar char="Ø"/>
            </a:pPr>
            <a:r>
              <a:rPr lang="en-US">
                <a:solidFill>
                  <a:srgbClr val="31859C"/>
                </a:solidFill>
              </a:rPr>
              <a:t>Puji Syukur</a:t>
            </a:r>
          </a:p>
          <a:p>
            <a:pPr algn="ctr">
              <a:buFont typeface="Wingdings" charset="2"/>
              <a:buChar char="Ø"/>
            </a:pPr>
            <a:r>
              <a:rPr lang="en-US">
                <a:solidFill>
                  <a:srgbClr val="31859C"/>
                </a:solidFill>
              </a:rPr>
              <a:t>Lagu-lagu karismatik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65584"/>
            <a:ext cx="8178800" cy="1384300"/>
          </a:xfrm>
        </p:spPr>
        <p:txBody>
          <a:bodyPr/>
          <a:lstStyle/>
          <a:p>
            <a:pPr eaLnBrk="1" hangingPunct="1">
              <a:defRPr/>
            </a:pPr>
            <a:r>
              <a:rPr lang="en-US" sz="5200" b="1">
                <a:solidFill>
                  <a:srgbClr val="31859C"/>
                </a:solidFill>
              </a:rPr>
              <a:t>Bertumbuh dalam Iman</a:t>
            </a:r>
            <a:endParaRPr lang="en-US" sz="5200" b="1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543496" y="1577752"/>
            <a:ext cx="9073008" cy="4876800"/>
          </a:xfrm>
        </p:spPr>
        <p:txBody>
          <a:bodyPr/>
          <a:lstStyle/>
          <a:p>
            <a:pPr marL="888991" eaLnBrk="1" hangingPunct="1">
              <a:buFont typeface="American Typewriter" charset="0"/>
              <a:buChar char="•"/>
              <a:defRPr/>
            </a:pPr>
            <a:r>
              <a:rPr lang="ja-JP" altLang="en-US" sz="2400" b="1">
                <a:solidFill>
                  <a:srgbClr val="31859C"/>
                </a:solidFill>
                <a:latin typeface="Arial"/>
                <a:cs typeface="American Typewriter" charset="0"/>
                <a:sym typeface="American Typewriter" charset="0"/>
              </a:rPr>
              <a:t>“</a:t>
            </a:r>
            <a:r>
              <a:rPr lang="en-US" sz="2400" b="1">
                <a:solidFill>
                  <a:srgbClr val="31859C"/>
                </a:solidFill>
                <a:latin typeface="American Typewriter" charset="0"/>
                <a:cs typeface="American Typewriter" charset="0"/>
                <a:sym typeface="American Typewriter" charset="0"/>
              </a:rPr>
              <a:t>Kamu lihat, bahwa iman bekerjasama dengan perbuatan-perbuatan dan oleh perbuatan-perbuatan itu, iman menjadi sempurna. Jadi kamu lihat, bahwa manusia dibenarkan karena perbuatan-perbuatannya dan bukan hanya karena iman</a:t>
            </a:r>
            <a:r>
              <a:rPr lang="ja-JP" altLang="en-US" sz="2400" b="1">
                <a:solidFill>
                  <a:srgbClr val="31859C"/>
                </a:solidFill>
                <a:latin typeface="Arial"/>
                <a:cs typeface="American Typewriter" charset="0"/>
                <a:sym typeface="American Typewriter" charset="0"/>
              </a:rPr>
              <a:t>”</a:t>
            </a:r>
            <a:r>
              <a:rPr lang="en-US" sz="2400" b="1">
                <a:solidFill>
                  <a:srgbClr val="31859C"/>
                </a:solidFill>
                <a:latin typeface="American Typewriter" charset="0"/>
                <a:cs typeface="American Typewriter" charset="0"/>
                <a:sym typeface="American Typewriter" charset="0"/>
              </a:rPr>
              <a:t> (Yak 2: 22, 24). </a:t>
            </a:r>
            <a:endParaRPr lang="en-US" sz="2400" b="1">
              <a:solidFill>
                <a:srgbClr val="31859C"/>
              </a:solidFill>
              <a:latin typeface="American Typewriter" charset="0"/>
              <a:ea typeface="ヒラギノ明朝 ProN W6" charset="0"/>
              <a:cs typeface="ヒラギノ明朝 ProN W6" charset="0"/>
              <a:sym typeface="American Typewriter" charset="0"/>
            </a:endParaRPr>
          </a:p>
          <a:p>
            <a:pPr marL="888991" eaLnBrk="1" hangingPunct="1">
              <a:buFont typeface="American Typewriter" charset="0"/>
              <a:buChar char="•"/>
              <a:defRPr/>
            </a:pPr>
            <a:r>
              <a:rPr lang="en-US" sz="2400" b="1">
                <a:solidFill>
                  <a:srgbClr val="31859C"/>
                </a:solidFill>
                <a:latin typeface="American Typewriter" charset="0"/>
                <a:cs typeface="American Typewriter" charset="0"/>
                <a:sym typeface="American Typewriter" charset="0"/>
              </a:rPr>
              <a:t>Iman dan perbuatan adalah satu kesempurnaan</a:t>
            </a:r>
            <a:endParaRPr lang="en-US" sz="2400" b="1">
              <a:solidFill>
                <a:srgbClr val="31859C"/>
              </a:solidFill>
              <a:latin typeface="American Typewriter" charset="0"/>
              <a:ea typeface="ヒラギノ明朝 ProN W6" charset="0"/>
              <a:cs typeface="ヒラギノ明朝 ProN W6" charset="0"/>
              <a:sym typeface="American Typewriter" charset="0"/>
            </a:endParaRPr>
          </a:p>
          <a:p>
            <a:pPr marL="888991" eaLnBrk="1" hangingPunct="1">
              <a:buFont typeface="American Typewriter" charset="0"/>
              <a:buChar char="•"/>
              <a:defRPr/>
            </a:pPr>
            <a:r>
              <a:rPr lang="en-US" sz="2400" b="1">
                <a:solidFill>
                  <a:srgbClr val="31859C"/>
                </a:solidFill>
                <a:latin typeface="American Typewriter" charset="0"/>
                <a:cs typeface="American Typewriter" charset="0"/>
                <a:sym typeface="American Typewriter" charset="0"/>
              </a:rPr>
              <a:t>Merefleksikan perbuatan iman keluarga kita dalam hidup yang telah dijalani</a:t>
            </a:r>
            <a:endParaRPr lang="en-US" sz="2400" b="1">
              <a:solidFill>
                <a:srgbClr val="31859C"/>
              </a:solidFill>
              <a:latin typeface="American Typewriter" charset="0"/>
              <a:ea typeface="ヒラギノ明朝 ProN W6" charset="0"/>
              <a:cs typeface="ヒラギノ明朝 ProN W6" charset="0"/>
              <a:sym typeface="American Typewriter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800">
                <a:solidFill>
                  <a:srgbClr val="31859C"/>
                </a:solidFill>
              </a:rPr>
              <a:t>Menjawab Pertanyaan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2487712" y="1721768"/>
            <a:ext cx="4932040" cy="2824088"/>
          </a:xfrm>
        </p:spPr>
        <p:txBody>
          <a:bodyPr/>
          <a:lstStyle/>
          <a:p>
            <a:pPr marL="507999" indent="0" eaLnBrk="1" hangingPunct="1">
              <a:buNone/>
              <a:defRPr/>
            </a:pPr>
            <a:r>
              <a:rPr lang="en-US" b="1">
                <a:solidFill>
                  <a:srgbClr val="31859C"/>
                </a:solidFill>
                <a:cs typeface="Gill Sans" charset="0"/>
              </a:rPr>
              <a:t>J</a:t>
            </a:r>
            <a:r>
              <a:rPr lang="en-US" b="1" smtClean="0">
                <a:solidFill>
                  <a:srgbClr val="31859C"/>
                </a:solidFill>
                <a:cs typeface="Gill Sans" charset="0"/>
              </a:rPr>
              <a:t>awaban:</a:t>
            </a:r>
          </a:p>
          <a:p>
            <a:pPr marL="1079499" indent="-571500" eaLnBrk="1" hangingPunct="1">
              <a:buFont typeface="Wingdings" charset="2"/>
              <a:buChar char="§"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 sering</a:t>
            </a:r>
          </a:p>
          <a:p>
            <a:pPr marL="1079499" indent="-571500" eaLnBrk="1" hangingPunct="1">
              <a:buFont typeface="Wingdings" charset="2"/>
              <a:buChar char="§"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 kadang-kadang</a:t>
            </a:r>
          </a:p>
          <a:p>
            <a:pPr marL="1079499" indent="-571500" eaLnBrk="1" hangingPunct="1">
              <a:buFont typeface="Wingdings" charset="2"/>
              <a:buChar char="§"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 tidak pernah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65584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31859C"/>
                </a:solidFill>
              </a:rPr>
              <a:t>Sharing Kelompok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543496" y="1301432"/>
            <a:ext cx="9144000" cy="5028848"/>
          </a:xfrm>
        </p:spPr>
        <p:txBody>
          <a:bodyPr/>
          <a:lstStyle/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Berkumpul bersama keluarga masing-masing atau bersama teman-teman yang lain.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Mengecek kehidupan beriman dalam keluarga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Meneguhkan sesama umat melalui </a:t>
            </a:r>
            <a:r>
              <a:rPr lang="en-US" b="1" i="1" smtClean="0">
                <a:solidFill>
                  <a:srgbClr val="31859C"/>
                </a:solidFill>
                <a:cs typeface="Gill Sans" charset="0"/>
              </a:rPr>
              <a:t>sharing</a:t>
            </a:r>
            <a:endParaRPr lang="en-US" b="1" i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31859C"/>
                </a:solidFill>
              </a:rPr>
              <a:t>Membangun Niat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Refleksi awal sebelum bacaan Kitab Suci</a:t>
            </a: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Mengumpulkan bahan untuk memberi renungan melalui hasil kelompok</a:t>
            </a: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Pemandu boleh berkeliling</a:t>
            </a: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Kitab Suci</a:t>
            </a:r>
            <a:endParaRPr lang="en-US" b="1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xfrm>
            <a:off x="990600" y="1937792"/>
            <a:ext cx="8178800" cy="4470400"/>
          </a:xfrm>
        </p:spPr>
        <p:txBody>
          <a:bodyPr/>
          <a:lstStyle/>
          <a:p>
            <a:pPr marL="507999" indent="0" eaLnBrk="1" hangingPunct="1">
              <a:buNone/>
              <a:defRPr/>
            </a:pPr>
            <a:r>
              <a:rPr lang="en-US" smtClean="0">
                <a:solidFill>
                  <a:srgbClr val="31859C"/>
                </a:solidFill>
                <a:cs typeface="Gill Sans" charset="0"/>
              </a:rPr>
              <a:t>Matius 13:18-23</a:t>
            </a:r>
          </a:p>
          <a:p>
            <a:pPr marL="1071563" indent="-565150" eaLnBrk="1" hangingPunct="1">
              <a:buNone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	Perumpamaan tentang penabur dan berbagai macam tanah tempat benih ditaburkan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65584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31859C"/>
                </a:solidFill>
              </a:rPr>
              <a:t>Renungan Singkat</a:t>
            </a:r>
            <a:endParaRPr lang="en-US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>
          <a:xfrm>
            <a:off x="508000" y="1433736"/>
            <a:ext cx="9144000" cy="5028848"/>
          </a:xfrm>
        </p:spPr>
        <p:txBody>
          <a:bodyPr/>
          <a:lstStyle/>
          <a:p>
            <a:pPr marL="888991" eaLnBrk="1" hangingPunct="1">
              <a:defRPr/>
            </a:pPr>
            <a:r>
              <a:rPr lang="en-US" sz="2900" b="1">
                <a:solidFill>
                  <a:srgbClr val="31859C"/>
                </a:solidFill>
                <a:cs typeface="Gill Sans" charset="0"/>
              </a:rPr>
              <a:t>Iman itu membutuhkan proses untuk bertumbuh, mulai dari masa ditaburkan.</a:t>
            </a:r>
            <a:endParaRPr lang="en-US" sz="29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738"/>
              </a:spcBef>
              <a:defRPr/>
            </a:pPr>
            <a:r>
              <a:rPr lang="en-US" sz="2900" b="1">
                <a:solidFill>
                  <a:srgbClr val="31859C"/>
                </a:solidFill>
                <a:cs typeface="Gill Sans" charset="0"/>
              </a:rPr>
              <a:t>Keluarga perlu menyuburkannya menjadi benih yang akan bertumbuh</a:t>
            </a:r>
            <a:endParaRPr lang="en-US" sz="29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738"/>
              </a:spcBef>
              <a:defRPr/>
            </a:pPr>
            <a:r>
              <a:rPr lang="en-US" sz="2900" b="1">
                <a:solidFill>
                  <a:srgbClr val="31859C"/>
                </a:solidFill>
                <a:cs typeface="Gill Sans" charset="0"/>
              </a:rPr>
              <a:t>Pelayanan terutama pada anggota keluarga yang lemah, lemah iman.</a:t>
            </a:r>
            <a:endParaRPr lang="en-US" sz="29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738"/>
              </a:spcBef>
              <a:defRPr/>
            </a:pPr>
            <a:r>
              <a:rPr lang="en-US" sz="2900" b="1">
                <a:solidFill>
                  <a:srgbClr val="31859C"/>
                </a:solidFill>
                <a:cs typeface="Gill Sans" charset="0"/>
              </a:rPr>
              <a:t>Seluruh keluarga bertumbuh bersama</a:t>
            </a:r>
            <a:endParaRPr lang="en-US" sz="29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65584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Refleksi Kitab Suci</a:t>
            </a:r>
            <a:endParaRPr lang="en-US" b="1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071563" indent="-563563" eaLnBrk="1" hangingPunct="1">
              <a:buSzPct val="99000"/>
              <a:buFontTx/>
              <a:buAutoNum type="arabicPeriod"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 Apa yang mendukung pertumbuhan iman dalam keluarga?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1071563" indent="-563563" eaLnBrk="1" hangingPunct="1">
              <a:buSzPct val="99000"/>
              <a:buFontTx/>
              <a:buAutoNum type="arabicPeriod"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 Apa yang menghambat?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1071563" indent="-563563" eaLnBrk="1" hangingPunct="1">
              <a:buSzPct val="99000"/>
              <a:buFontTx/>
              <a:buAutoNum type="arabicPeriod"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 Bagaimana menciptakan suasana yang </a:t>
            </a:r>
            <a:r>
              <a:rPr lang="ja-JP" altLang="en-US" b="1" smtClean="0">
                <a:solidFill>
                  <a:srgbClr val="31859C"/>
                </a:solidFill>
                <a:latin typeface="Arial"/>
                <a:cs typeface="Gill Sans" charset="0"/>
              </a:rPr>
              <a:t>“</a:t>
            </a:r>
            <a:r>
              <a:rPr lang="en-US" b="1" smtClean="0">
                <a:solidFill>
                  <a:srgbClr val="31859C"/>
                </a:solidFill>
                <a:cs typeface="Gill Sans" charset="0"/>
              </a:rPr>
              <a:t>menyuburkan</a:t>
            </a:r>
            <a:r>
              <a:rPr lang="ja-JP" altLang="en-US" b="1" smtClean="0">
                <a:solidFill>
                  <a:srgbClr val="31859C"/>
                </a:solidFill>
                <a:latin typeface="Arial"/>
                <a:cs typeface="Gill Sans" charset="0"/>
              </a:rPr>
              <a:t>”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 buku Nasareth1 cop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288" y="393155"/>
            <a:ext cx="5204016" cy="68732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31859C"/>
                </a:solidFill>
              </a:rPr>
              <a:t>Membangun Niat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Sesudah merenungkan bersama</a:t>
            </a: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Sesudah merenungkan Kitab Suci</a:t>
            </a: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Harus sesuatu yang praktis dan dapat dilakukan, bukan mimpi.</a:t>
            </a: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65584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solidFill>
                  <a:srgbClr val="31859C"/>
                </a:solidFill>
              </a:rPr>
              <a:t>BERTUMBUH DALAM PENGHARAPAN</a:t>
            </a:r>
            <a:endParaRPr lang="en-US" sz="4000" b="1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111448" y="1445448"/>
            <a:ext cx="9865096" cy="5028848"/>
          </a:xfrm>
        </p:spPr>
        <p:txBody>
          <a:bodyPr>
            <a:normAutofit/>
          </a:bodyPr>
          <a:lstStyle/>
          <a:p>
            <a:pPr marL="888991" eaLnBrk="1" hangingPunct="1">
              <a:defRPr/>
            </a:pPr>
            <a:r>
              <a:rPr lang="en-US" sz="3200" b="1" smtClean="0">
                <a:solidFill>
                  <a:srgbClr val="31859C"/>
                </a:solidFill>
                <a:cs typeface="Gill Sans" charset="0"/>
              </a:rPr>
              <a:t>Keluarga adalah wadah untuk mengembangkan pengharapan</a:t>
            </a:r>
            <a:endParaRPr lang="en-US" sz="3200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700"/>
              </a:spcBef>
              <a:defRPr/>
            </a:pPr>
            <a:r>
              <a:rPr lang="en-US" sz="3200" b="1" smtClean="0">
                <a:solidFill>
                  <a:srgbClr val="31859C"/>
                </a:solidFill>
                <a:cs typeface="Gill Sans" charset="0"/>
              </a:rPr>
              <a:t>Saling menguatkan menghadapi tantangan dari luar</a:t>
            </a:r>
            <a:endParaRPr lang="en-US" sz="3200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700"/>
              </a:spcBef>
              <a:defRPr/>
            </a:pPr>
            <a:r>
              <a:rPr lang="en-US" sz="3200" b="1" smtClean="0">
                <a:solidFill>
                  <a:srgbClr val="31859C"/>
                </a:solidFill>
                <a:cs typeface="Gill Sans" charset="0"/>
              </a:rPr>
              <a:t>Setiap anggota keluarga dipanggil untuk menjadi anugerah bagi yang lain</a:t>
            </a:r>
            <a:endParaRPr lang="en-US" sz="3200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700"/>
              </a:spcBef>
              <a:defRPr/>
            </a:pPr>
            <a:r>
              <a:rPr lang="en-US" sz="3200" b="1" smtClean="0">
                <a:solidFill>
                  <a:srgbClr val="31859C"/>
                </a:solidFill>
                <a:cs typeface="Gill Sans" charset="0"/>
              </a:rPr>
              <a:t>Penghiburan, dukungan, tindakan nyata</a:t>
            </a:r>
            <a:endParaRPr lang="en-US" sz="3200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65584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sz="4900" b="1">
                <a:solidFill>
                  <a:srgbClr val="31859C"/>
                </a:solidFill>
              </a:rPr>
              <a:t>Aktivitas Lorong Berliku</a:t>
            </a:r>
            <a:endParaRPr lang="en-US" sz="4900" b="1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idx="1"/>
          </p:nvPr>
        </p:nvSpPr>
        <p:spPr>
          <a:xfrm>
            <a:off x="508000" y="1361728"/>
            <a:ext cx="9144000" cy="5028848"/>
          </a:xfrm>
        </p:spPr>
        <p:txBody>
          <a:bodyPr/>
          <a:lstStyle/>
          <a:p>
            <a:pPr marL="888991" eaLnBrk="1" hangingPunct="1">
              <a:defRPr/>
            </a:pPr>
            <a:r>
              <a:rPr lang="en-US" sz="3100" b="1">
                <a:solidFill>
                  <a:srgbClr val="31859C"/>
                </a:solidFill>
                <a:cs typeface="Gill Sans" charset="0"/>
              </a:rPr>
              <a:t>tali rafia, (lakban), penutup mata</a:t>
            </a:r>
            <a:endParaRPr lang="en-US" sz="31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850"/>
              </a:spcBef>
              <a:defRPr/>
            </a:pPr>
            <a:r>
              <a:rPr lang="en-US" sz="3100" b="1">
                <a:solidFill>
                  <a:srgbClr val="31859C"/>
                </a:solidFill>
                <a:cs typeface="Gill Sans" charset="0"/>
              </a:rPr>
              <a:t>Rafia sebagai lorong berliku (Lebar 40 cm) yang terbuka pada kedua ujungnya</a:t>
            </a:r>
            <a:endParaRPr lang="en-US" sz="31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850"/>
              </a:spcBef>
              <a:defRPr/>
            </a:pPr>
            <a:r>
              <a:rPr lang="en-US" sz="3100" b="1">
                <a:solidFill>
                  <a:srgbClr val="31859C"/>
                </a:solidFill>
                <a:cs typeface="Gill Sans" charset="0"/>
              </a:rPr>
              <a:t>1 ditutup mata, 1 pemandu, yang lain motivator melalui lorong - tidak menginjak</a:t>
            </a:r>
            <a:endParaRPr lang="en-US" sz="31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850"/>
              </a:spcBef>
              <a:defRPr/>
            </a:pPr>
            <a:r>
              <a:rPr lang="en-US" sz="3100" b="1" i="1">
                <a:solidFill>
                  <a:srgbClr val="31859C"/>
                </a:solidFill>
                <a:cs typeface="Gill Sans" charset="0"/>
              </a:rPr>
              <a:t>Sharing</a:t>
            </a:r>
            <a:r>
              <a:rPr lang="en-US" sz="3100" b="1">
                <a:solidFill>
                  <a:srgbClr val="31859C"/>
                </a:solidFill>
                <a:cs typeface="Gill Sans" charset="0"/>
              </a:rPr>
              <a:t> perasaan selama proses</a:t>
            </a:r>
            <a:endParaRPr lang="en-US" sz="31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b="1">
                <a:solidFill>
                  <a:srgbClr val="31859C"/>
                </a:solidFill>
              </a:rPr>
              <a:t>Penjelasan Aktivitas</a:t>
            </a:r>
            <a:endParaRPr lang="en-US" sz="6000" b="1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079499" indent="-571500" eaLnBrk="1" hangingPunct="1">
              <a:buFont typeface="Wingdings" charset="2"/>
              <a:buChar char="Ø"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Ajakan memberi dukungan dan semangat agar anggota keluarga tidak merasa sendirian dan menjadi kuat.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137592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31859C"/>
                </a:solidFill>
              </a:rPr>
              <a:t>Isian Pribadi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Ketika sesuatu tidak terpenuhi, saya akan..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Ketika pasangan, anggota keluarga sedang putus asa, yang saya lakukan...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i="1" smtClean="0">
                <a:solidFill>
                  <a:srgbClr val="31859C"/>
                </a:solidFill>
              </a:rPr>
              <a:t>Sharing</a:t>
            </a:r>
            <a:r>
              <a:rPr lang="en-US" b="1" smtClean="0">
                <a:solidFill>
                  <a:srgbClr val="31859C"/>
                </a:solidFill>
              </a:rPr>
              <a:t> Kelompok</a:t>
            </a:r>
            <a:endParaRPr lang="en-US" b="1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508000" y="2138040"/>
            <a:ext cx="9144000" cy="2752080"/>
          </a:xfrm>
        </p:spPr>
        <p:txBody>
          <a:bodyPr/>
          <a:lstStyle/>
          <a:p>
            <a:pPr marL="1079499" indent="-571500" eaLnBrk="1" hangingPunct="1">
              <a:buFont typeface="Wingdings" charset="2"/>
              <a:buChar char="Ø"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Sesuai dengan pembagian kelompok, tidak harus dalam keluarga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65584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Kesimpulan Awal</a:t>
            </a:r>
            <a:endParaRPr lang="en-US" b="1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idx="1"/>
          </p:nvPr>
        </p:nvSpPr>
        <p:spPr>
          <a:xfrm>
            <a:off x="508000" y="1577752"/>
            <a:ext cx="9144000" cy="5028848"/>
          </a:xfrm>
        </p:spPr>
        <p:txBody>
          <a:bodyPr/>
          <a:lstStyle/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Keluarga sebagai Gereja kecil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Harus saling mendukung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Karena dukungan membuat cinta kasih Allah hadir secara nyata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Akhirnya semua bertumbuh dalam pengharapan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137592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31859C"/>
                </a:solidFill>
              </a:rPr>
              <a:t>Bacaan Kitab Suci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idx="1"/>
          </p:nvPr>
        </p:nvSpPr>
        <p:spPr>
          <a:xfrm>
            <a:off x="508000" y="1505744"/>
            <a:ext cx="9540552" cy="5028848"/>
          </a:xfrm>
        </p:spPr>
        <p:txBody>
          <a:bodyPr>
            <a:normAutofit/>
          </a:bodyPr>
          <a:lstStyle/>
          <a:p>
            <a:pPr marL="507999" indent="0" eaLnBrk="1" hangingPunct="1">
              <a:buNone/>
              <a:defRPr/>
            </a:pPr>
            <a:r>
              <a:rPr lang="en-US" sz="3200" b="1">
                <a:solidFill>
                  <a:srgbClr val="31859C"/>
                </a:solidFill>
                <a:cs typeface="Gill Sans" charset="0"/>
              </a:rPr>
              <a:t>Roma 5:1-5</a:t>
            </a:r>
            <a:endParaRPr lang="en-US" sz="32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726"/>
              </a:spcBef>
              <a:defRPr/>
            </a:pPr>
            <a:r>
              <a:rPr lang="en-US" sz="3200" b="1">
                <a:solidFill>
                  <a:srgbClr val="31859C"/>
                </a:solidFill>
                <a:cs typeface="Gill Sans" charset="0"/>
              </a:rPr>
              <a:t>Kita dibenarkan karena iman</a:t>
            </a:r>
            <a:endParaRPr lang="en-US" sz="32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726"/>
              </a:spcBef>
              <a:defRPr/>
            </a:pPr>
            <a:r>
              <a:rPr lang="en-US" sz="3200" b="1">
                <a:solidFill>
                  <a:srgbClr val="31859C"/>
                </a:solidFill>
                <a:cs typeface="Gill Sans" charset="0"/>
              </a:rPr>
              <a:t>Dalam Yesus kita bermegah dalam pengharapan dan bermegah dalam penderitaan</a:t>
            </a:r>
            <a:endParaRPr lang="en-US" sz="32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726"/>
              </a:spcBef>
              <a:defRPr/>
            </a:pPr>
            <a:r>
              <a:rPr lang="en-US" sz="3200" b="1">
                <a:solidFill>
                  <a:srgbClr val="31859C"/>
                </a:solidFill>
                <a:cs typeface="Gill Sans" charset="0"/>
              </a:rPr>
              <a:t>Penderitaan menimbulkan ketekunan, tahan uji, dan pengharapan  yang tidak mengecewakan</a:t>
            </a:r>
            <a:endParaRPr lang="en-US" sz="32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65584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Renungan Kitab Suci</a:t>
            </a:r>
            <a:endParaRPr lang="en-US" b="1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idx="1"/>
          </p:nvPr>
        </p:nvSpPr>
        <p:spPr>
          <a:xfrm>
            <a:off x="183456" y="1433736"/>
            <a:ext cx="9865096" cy="5028848"/>
          </a:xfrm>
        </p:spPr>
        <p:txBody>
          <a:bodyPr/>
          <a:lstStyle/>
          <a:p>
            <a:pPr marL="888991" eaLnBrk="1" hangingPunct="1">
              <a:defRPr/>
            </a:pPr>
            <a:r>
              <a:rPr lang="en-US" smtClean="0">
                <a:solidFill>
                  <a:srgbClr val="31859C"/>
                </a:solidFill>
              </a:rPr>
              <a:t>Pertumbuhan iman nyata berbuah pengharapan rohani, bukan hanya jasmani</a:t>
            </a:r>
          </a:p>
          <a:p>
            <a:pPr marL="888991" eaLnBrk="1" hangingPunct="1">
              <a:defRPr/>
            </a:pPr>
            <a:r>
              <a:rPr lang="en-US" smtClean="0">
                <a:solidFill>
                  <a:srgbClr val="31859C"/>
                </a:solidFill>
              </a:rPr>
              <a:t>Pengharapan itu membuat orang tangguh dan tahan uji karena bersandar pada Allah</a:t>
            </a:r>
          </a:p>
          <a:p>
            <a:pPr marL="888991" eaLnBrk="1" hangingPunct="1">
              <a:defRPr/>
            </a:pPr>
            <a:r>
              <a:rPr lang="en-US" smtClean="0">
                <a:solidFill>
                  <a:srgbClr val="31859C"/>
                </a:solidFill>
              </a:rPr>
              <a:t>Kita perlu meneguhkan anggota keluarga yang lain sejak dini agar pengharapan bertumbuh.</a:t>
            </a: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137592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Refleksi</a:t>
            </a:r>
            <a:endParaRPr lang="en-US" b="1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49154" name="Rectangle 2"/>
          <p:cNvSpPr>
            <a:spLocks noGrp="1" noChangeArrowheads="1"/>
          </p:cNvSpPr>
          <p:nvPr>
            <p:ph idx="1"/>
          </p:nvPr>
        </p:nvSpPr>
        <p:spPr>
          <a:xfrm>
            <a:off x="111448" y="1577752"/>
            <a:ext cx="9937104" cy="5028848"/>
          </a:xfrm>
        </p:spPr>
        <p:txBody>
          <a:bodyPr/>
          <a:lstStyle/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Apa yang membuat kita lebih berpengharapan?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Apa yang bisa dilakukan agar pengharapan bertumbuh?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Apa yang bisa dilakukan untuk menumbuhkan pengharapan anggota keluarga yang lain?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0160000" cy="762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FF"/>
                </a:solidFill>
              </a:rPr>
              <a:t>Tema Natal KWI-PGI 2013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496" y="5954464"/>
            <a:ext cx="9144000" cy="116790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300" b="1">
                <a:solidFill>
                  <a:srgbClr val="FFFFFF"/>
                </a:solidFill>
              </a:rPr>
              <a:t>"Datanglah, ya, Raja Damai!”</a:t>
            </a:r>
          </a:p>
          <a:p>
            <a:pPr marL="0" indent="0" algn="ctr">
              <a:buNone/>
            </a:pPr>
            <a:r>
              <a:rPr lang="en-US" b="1"/>
              <a:t>(Bdk. Yes. 9:5)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9720" y="1842120"/>
            <a:ext cx="4928096" cy="369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0588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137592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Membangun Niat</a:t>
            </a:r>
            <a:endParaRPr lang="en-US" b="1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idx="1"/>
          </p:nvPr>
        </p:nvSpPr>
        <p:spPr>
          <a:xfrm>
            <a:off x="508000" y="1778000"/>
            <a:ext cx="9144000" cy="3184128"/>
          </a:xfrm>
        </p:spPr>
        <p:txBody>
          <a:bodyPr/>
          <a:lstStyle/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Bersyukur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Memberi waktu untuk Tuhan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Mengembangkan komunikasi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Membiasakan memberi dukungan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255464" y="-6424"/>
            <a:ext cx="9721080" cy="158417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5400" b="1">
                <a:solidFill>
                  <a:srgbClr val="31859C"/>
                </a:solidFill>
              </a:rPr>
              <a:t>Bertumbuh Dalam Cinta Kasih</a:t>
            </a:r>
            <a:endParaRPr lang="en-US" sz="5400" b="1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51202" name="Rectangle 2"/>
          <p:cNvSpPr>
            <a:spLocks noGrp="1" noChangeArrowheads="1"/>
          </p:cNvSpPr>
          <p:nvPr>
            <p:ph idx="1"/>
          </p:nvPr>
        </p:nvSpPr>
        <p:spPr>
          <a:xfrm>
            <a:off x="543496" y="1289720"/>
            <a:ext cx="9145016" cy="3672408"/>
          </a:xfrm>
        </p:spPr>
        <p:txBody>
          <a:bodyPr>
            <a:noAutofit/>
          </a:bodyPr>
          <a:lstStyle/>
          <a:p>
            <a:pPr marL="888991" eaLnBrk="1" hangingPunct="1">
              <a:defRPr/>
            </a:pPr>
            <a:r>
              <a:rPr lang="en-US" sz="3200" b="1">
                <a:solidFill>
                  <a:srgbClr val="31859C"/>
                </a:solidFill>
                <a:cs typeface="Gill Sans" charset="0"/>
              </a:rPr>
              <a:t>Cinta Kasih merupakan kebutuhan emosi setiap orang. </a:t>
            </a:r>
            <a:endParaRPr lang="en-US" sz="32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650"/>
              </a:spcBef>
              <a:defRPr/>
            </a:pPr>
            <a:r>
              <a:rPr lang="en-US" sz="3200" b="1">
                <a:solidFill>
                  <a:srgbClr val="31859C"/>
                </a:solidFill>
                <a:cs typeface="Gill Sans" charset="0"/>
              </a:rPr>
              <a:t>Juga bagian sangat penting dalam keluarga</a:t>
            </a:r>
            <a:endParaRPr lang="en-US" sz="32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650"/>
              </a:spcBef>
              <a:defRPr/>
            </a:pPr>
            <a:r>
              <a:rPr lang="en-US" sz="3200" b="1">
                <a:solidFill>
                  <a:srgbClr val="31859C"/>
                </a:solidFill>
                <a:cs typeface="Gill Sans" charset="0"/>
              </a:rPr>
              <a:t>Membandingkan cinta kasih dengan tali pada sapu lidi</a:t>
            </a:r>
            <a:endParaRPr lang="en-US" sz="32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650"/>
              </a:spcBef>
              <a:defRPr/>
            </a:pPr>
            <a:r>
              <a:rPr lang="en-US" sz="3200" b="1">
                <a:solidFill>
                  <a:srgbClr val="31859C"/>
                </a:solidFill>
                <a:cs typeface="Gill Sans" charset="0"/>
              </a:rPr>
              <a:t>Cinta kasih selalu ditantang setiap hari untuk dibuktikan</a:t>
            </a:r>
            <a:endParaRPr lang="en-US" sz="32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19720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Aktivitas</a:t>
            </a:r>
            <a:endParaRPr lang="en-US" b="1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52226" name="Rectangle 2"/>
          <p:cNvSpPr>
            <a:spLocks noGrp="1" noChangeArrowheads="1"/>
          </p:cNvSpPr>
          <p:nvPr>
            <p:ph idx="1"/>
          </p:nvPr>
        </p:nvSpPr>
        <p:spPr>
          <a:xfrm>
            <a:off x="508000" y="1505744"/>
            <a:ext cx="9144000" cy="5028848"/>
          </a:xfrm>
        </p:spPr>
        <p:txBody>
          <a:bodyPr/>
          <a:lstStyle/>
          <a:p>
            <a:pPr marL="888991" eaLnBrk="1" hangingPunct="1">
              <a:defRPr/>
            </a:pPr>
            <a:r>
              <a:rPr lang="en-US" smtClean="0">
                <a:solidFill>
                  <a:srgbClr val="31859C"/>
                </a:solidFill>
                <a:cs typeface="Gill Sans" charset="0"/>
              </a:rPr>
              <a:t>Kertas dan pensil untuk peserta</a:t>
            </a:r>
            <a:endParaRPr lang="en-US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smtClean="0">
                <a:solidFill>
                  <a:srgbClr val="31859C"/>
                </a:solidFill>
                <a:cs typeface="Gill Sans" charset="0"/>
              </a:rPr>
              <a:t>Masing-masing menjawab pertanyaan sendiri</a:t>
            </a:r>
            <a:endParaRPr lang="en-US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smtClean="0">
                <a:solidFill>
                  <a:srgbClr val="31859C"/>
                </a:solidFill>
                <a:cs typeface="Gill Sans" charset="0"/>
              </a:rPr>
              <a:t>Keluarga bersama-sama, yang lain membentuk kelompok sendiri - </a:t>
            </a:r>
            <a:r>
              <a:rPr lang="en-US" i="1" smtClean="0">
                <a:solidFill>
                  <a:srgbClr val="31859C"/>
                </a:solidFill>
                <a:cs typeface="Gill Sans" charset="0"/>
              </a:rPr>
              <a:t>sharing</a:t>
            </a:r>
            <a:endParaRPr lang="en-US" i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65584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Pertanyaan Pribadi</a:t>
            </a:r>
            <a:endParaRPr lang="en-US" b="1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53250" name="Rectangle 2"/>
          <p:cNvSpPr>
            <a:spLocks noGrp="1" noChangeArrowheads="1"/>
          </p:cNvSpPr>
          <p:nvPr>
            <p:ph idx="1"/>
          </p:nvPr>
        </p:nvSpPr>
        <p:spPr>
          <a:xfrm>
            <a:off x="183456" y="1433736"/>
            <a:ext cx="9793088" cy="5028848"/>
          </a:xfrm>
        </p:spPr>
        <p:txBody>
          <a:bodyPr>
            <a:normAutofit/>
          </a:bodyPr>
          <a:lstStyle/>
          <a:p>
            <a:pPr marL="888991" eaLnBrk="1" hangingPunct="1">
              <a:buSzPct val="99000"/>
              <a:buFontTx/>
              <a:buAutoNum type="arabicPeriod"/>
              <a:defRPr/>
            </a:pPr>
            <a:r>
              <a:rPr lang="en-US" sz="2800" b="1">
                <a:solidFill>
                  <a:srgbClr val="31859C"/>
                </a:solidFill>
                <a:cs typeface="Gill Sans" charset="0"/>
              </a:rPr>
              <a:t>Bagaimana perasaan Anda ketika dicintai?</a:t>
            </a:r>
            <a:endParaRPr lang="en-US" sz="28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613"/>
              </a:spcBef>
              <a:buSzPct val="99000"/>
              <a:buFontTx/>
              <a:buAutoNum type="arabicPeriod"/>
              <a:defRPr/>
            </a:pPr>
            <a:r>
              <a:rPr lang="en-US" sz="2800" b="1">
                <a:solidFill>
                  <a:srgbClr val="31859C"/>
                </a:solidFill>
                <a:cs typeface="Gill Sans" charset="0"/>
              </a:rPr>
              <a:t>Bagaimana perasaan Anda ketika tidak dicintai?</a:t>
            </a:r>
            <a:endParaRPr lang="en-US" sz="28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613"/>
              </a:spcBef>
              <a:buSzPct val="99000"/>
              <a:buFontTx/>
              <a:buAutoNum type="arabicPeriod"/>
              <a:defRPr/>
            </a:pPr>
            <a:r>
              <a:rPr lang="en-US" sz="2800" b="1">
                <a:solidFill>
                  <a:srgbClr val="31859C"/>
                </a:solidFill>
                <a:cs typeface="Gill Sans" charset="0"/>
              </a:rPr>
              <a:t>Wujud cinta kasih apa yang paling sering Anda rasakan dalam keluarga?</a:t>
            </a:r>
            <a:endParaRPr lang="en-US" sz="28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613"/>
              </a:spcBef>
              <a:buSzPct val="99000"/>
              <a:buFontTx/>
              <a:buAutoNum type="arabicPeriod"/>
              <a:defRPr/>
            </a:pPr>
            <a:r>
              <a:rPr lang="en-US" sz="2800" b="1">
                <a:solidFill>
                  <a:srgbClr val="31859C"/>
                </a:solidFill>
                <a:cs typeface="Gill Sans" charset="0"/>
              </a:rPr>
              <a:t>Wujud cinta kasih apa yang paling jarang Anda rasakan?</a:t>
            </a:r>
            <a:endParaRPr lang="en-US" sz="28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613"/>
              </a:spcBef>
              <a:buSzPct val="99000"/>
              <a:buFontTx/>
              <a:buAutoNum type="arabicPeriod"/>
              <a:defRPr/>
            </a:pPr>
            <a:r>
              <a:rPr lang="en-US" sz="2800" b="1">
                <a:solidFill>
                  <a:srgbClr val="31859C"/>
                </a:solidFill>
                <a:cs typeface="Gill Sans" charset="0"/>
              </a:rPr>
              <a:t>Apa yang akan Anda lakukan sebagai wujud cinta pada keluarga?</a:t>
            </a:r>
            <a:endParaRPr lang="en-US" sz="28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19720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sz="5700" b="1">
                <a:solidFill>
                  <a:srgbClr val="31859C"/>
                </a:solidFill>
              </a:rPr>
              <a:t>Kesimpulan Pemandu</a:t>
            </a:r>
            <a:endParaRPr lang="en-US" sz="5700" b="1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54274" name="Rectangle 2"/>
          <p:cNvSpPr>
            <a:spLocks noGrp="1" noChangeArrowheads="1"/>
          </p:cNvSpPr>
          <p:nvPr>
            <p:ph idx="1"/>
          </p:nvPr>
        </p:nvSpPr>
        <p:spPr>
          <a:xfrm>
            <a:off x="508000" y="1577752"/>
            <a:ext cx="9144000" cy="5028848"/>
          </a:xfrm>
        </p:spPr>
        <p:txBody>
          <a:bodyPr/>
          <a:lstStyle/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Cinta kasih = kepenuhan sukacita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Makna cinta yang Tuhan inginkan?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Cinta kasih harus diungkapkan dan dilaksanakan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Kreativitas mencintai harus ditemukan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65584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Bacaan Kitab Suci</a:t>
            </a:r>
            <a:endParaRPr lang="en-US" b="1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55298" name="Rectangle 2"/>
          <p:cNvSpPr>
            <a:spLocks noGrp="1" noChangeArrowheads="1"/>
          </p:cNvSpPr>
          <p:nvPr>
            <p:ph idx="1"/>
          </p:nvPr>
        </p:nvSpPr>
        <p:spPr>
          <a:xfrm>
            <a:off x="508000" y="1361728"/>
            <a:ext cx="9144000" cy="5028848"/>
          </a:xfrm>
        </p:spPr>
        <p:txBody>
          <a:bodyPr/>
          <a:lstStyle/>
          <a:p>
            <a:pPr marL="507999" indent="0" eaLnBrk="1" hangingPunct="1">
              <a:buNone/>
              <a:defRPr/>
            </a:pPr>
            <a:r>
              <a:rPr lang="en-US" sz="3100" b="1">
                <a:solidFill>
                  <a:srgbClr val="31859C"/>
                </a:solidFill>
                <a:cs typeface="Gill Sans" charset="0"/>
              </a:rPr>
              <a:t>Yohanes 4:16-21</a:t>
            </a:r>
            <a:endParaRPr lang="en-US" sz="31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876"/>
              </a:spcBef>
              <a:defRPr/>
            </a:pPr>
            <a:r>
              <a:rPr lang="en-US" sz="3100" b="1">
                <a:solidFill>
                  <a:srgbClr val="31859C"/>
                </a:solidFill>
                <a:cs typeface="Gill Sans" charset="0"/>
              </a:rPr>
              <a:t>Allah adalah kasih, barangsiapa tetap dalam kasih, Allah dalam dia.</a:t>
            </a:r>
            <a:endParaRPr lang="en-US" sz="31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876"/>
              </a:spcBef>
              <a:defRPr/>
            </a:pPr>
            <a:r>
              <a:rPr lang="en-US" sz="3100" b="1">
                <a:solidFill>
                  <a:srgbClr val="31859C"/>
                </a:solidFill>
                <a:cs typeface="Gill Sans" charset="0"/>
              </a:rPr>
              <a:t>Kasih yang sempurna melenyapkan ketakutan</a:t>
            </a:r>
            <a:endParaRPr lang="en-US" sz="31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876"/>
              </a:spcBef>
              <a:defRPr/>
            </a:pPr>
            <a:r>
              <a:rPr lang="en-US" sz="3100" b="1">
                <a:solidFill>
                  <a:srgbClr val="31859C"/>
                </a:solidFill>
                <a:cs typeface="Gill Sans" charset="0"/>
              </a:rPr>
              <a:t>Allah lebih dahulu mengasihi kita, maka lakukanlah kasih itu</a:t>
            </a:r>
            <a:endParaRPr lang="en-US" sz="31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65584"/>
            <a:ext cx="9144000" cy="936104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Renungan Singkat</a:t>
            </a:r>
            <a:endParaRPr lang="en-US" b="1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idx="1"/>
          </p:nvPr>
        </p:nvSpPr>
        <p:spPr>
          <a:xfrm>
            <a:off x="255464" y="1073696"/>
            <a:ext cx="9721080" cy="5028848"/>
          </a:xfrm>
        </p:spPr>
        <p:txBody>
          <a:bodyPr>
            <a:normAutofit/>
          </a:bodyPr>
          <a:lstStyle/>
          <a:p>
            <a:pPr marL="888991" eaLnBrk="1" hangingPunct="1">
              <a:defRPr/>
            </a:pPr>
            <a:r>
              <a:rPr lang="en-US" sz="3200" b="1">
                <a:solidFill>
                  <a:srgbClr val="31859C"/>
                </a:solidFill>
                <a:cs typeface="Gill Sans" charset="0"/>
              </a:rPr>
              <a:t>Cinta kasih itu semacam kesimpulan dari kebaikan setiap orang</a:t>
            </a:r>
            <a:endParaRPr lang="en-US" sz="32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763"/>
              </a:spcBef>
              <a:defRPr/>
            </a:pPr>
            <a:r>
              <a:rPr lang="en-US" sz="3200" b="1">
                <a:solidFill>
                  <a:srgbClr val="31859C"/>
                </a:solidFill>
                <a:cs typeface="Gill Sans" charset="0"/>
              </a:rPr>
              <a:t>Semua anggota harus mengembangkannya</a:t>
            </a:r>
            <a:endParaRPr lang="en-US" sz="32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763"/>
              </a:spcBef>
              <a:defRPr/>
            </a:pPr>
            <a:r>
              <a:rPr lang="en-US" sz="3200" b="1">
                <a:solidFill>
                  <a:srgbClr val="31859C"/>
                </a:solidFill>
                <a:cs typeface="Gill Sans" charset="0"/>
              </a:rPr>
              <a:t>Pangkal kebahagiaan keluarga</a:t>
            </a:r>
            <a:endParaRPr lang="en-US" sz="32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763"/>
              </a:spcBef>
              <a:defRPr/>
            </a:pPr>
            <a:r>
              <a:rPr lang="en-US" sz="3200" b="1">
                <a:solidFill>
                  <a:srgbClr val="31859C"/>
                </a:solidFill>
                <a:cs typeface="Gill Sans" charset="0"/>
              </a:rPr>
              <a:t>Doa saja tidak cukup, karena kita hidup juga dari tindakan kasih Allah.</a:t>
            </a:r>
            <a:endParaRPr lang="en-US" sz="32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763"/>
              </a:spcBef>
              <a:defRPr/>
            </a:pPr>
            <a:r>
              <a:rPr lang="en-US" sz="3200" b="1">
                <a:solidFill>
                  <a:srgbClr val="31859C"/>
                </a:solidFill>
                <a:cs typeface="Gill Sans" charset="0"/>
              </a:rPr>
              <a:t>Maka harus terwujud dalam tindakan</a:t>
            </a:r>
            <a:endParaRPr lang="en-US" sz="32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65584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31859C"/>
                </a:solidFill>
              </a:rPr>
              <a:t>Refleksi Kitab Suci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idx="1"/>
          </p:nvPr>
        </p:nvSpPr>
        <p:spPr>
          <a:xfrm>
            <a:off x="543496" y="1433736"/>
            <a:ext cx="9144000" cy="5028848"/>
          </a:xfrm>
        </p:spPr>
        <p:txBody>
          <a:bodyPr/>
          <a:lstStyle/>
          <a:p>
            <a:pPr marL="888991" eaLnBrk="1" hangingPunct="1">
              <a:defRPr/>
            </a:pPr>
            <a:r>
              <a:rPr lang="en-US" sz="3100" b="1">
                <a:solidFill>
                  <a:srgbClr val="31859C"/>
                </a:solidFill>
                <a:cs typeface="Gill Sans" charset="0"/>
              </a:rPr>
              <a:t>Apa saja bukti cinta kasih Allah</a:t>
            </a:r>
            <a:endParaRPr lang="en-US" sz="31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850"/>
              </a:spcBef>
              <a:defRPr/>
            </a:pPr>
            <a:r>
              <a:rPr lang="en-US" sz="3100" b="1">
                <a:solidFill>
                  <a:srgbClr val="31859C"/>
                </a:solidFill>
                <a:cs typeface="Gill Sans" charset="0"/>
              </a:rPr>
              <a:t>Bagaimana cara paling nyata mewujudkan cinta kasih dalam keluarga?</a:t>
            </a:r>
            <a:endParaRPr lang="en-US" sz="31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850"/>
              </a:spcBef>
              <a:defRPr/>
            </a:pPr>
            <a:r>
              <a:rPr lang="en-US" sz="3100" b="1">
                <a:solidFill>
                  <a:srgbClr val="31859C"/>
                </a:solidFill>
                <a:cs typeface="Gill Sans" charset="0"/>
              </a:rPr>
              <a:t>Apa yang bisa menghalangi kita mengasihi?</a:t>
            </a:r>
            <a:endParaRPr lang="en-US" sz="31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850"/>
              </a:spcBef>
              <a:defRPr/>
            </a:pPr>
            <a:r>
              <a:rPr lang="en-US" sz="3100" b="1">
                <a:solidFill>
                  <a:srgbClr val="31859C"/>
                </a:solidFill>
                <a:cs typeface="Gill Sans" charset="0"/>
              </a:rPr>
              <a:t>Apa yang bisa menjadi bukti bahwa kita mengasihi keluarga?</a:t>
            </a:r>
            <a:endParaRPr lang="en-US" sz="31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137592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Membangun Niat</a:t>
            </a:r>
            <a:endParaRPr lang="en-US" b="1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Tuhan menghendaki aku mencintai kamu. Apa yang bisa kulakukan bagimu sebagai tanda cinta kasih kepadamu?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Apa niat pribadimu bertumbuh dalam cinta kasih?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0160000" cy="19177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5400" b="1">
                <a:solidFill>
                  <a:srgbClr val="31859C"/>
                </a:solidFill>
              </a:rPr>
              <a:t>Bertumbuh Dalam Kebersamaan</a:t>
            </a:r>
            <a:endParaRPr lang="en-US" sz="5400" b="1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idx="1"/>
          </p:nvPr>
        </p:nvSpPr>
        <p:spPr>
          <a:xfrm>
            <a:off x="1047552" y="1865784"/>
            <a:ext cx="8178800" cy="3810000"/>
          </a:xfrm>
        </p:spPr>
        <p:txBody>
          <a:bodyPr/>
          <a:lstStyle/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Kebersamaan adalah </a:t>
            </a:r>
            <a:r>
              <a:rPr lang="en-US" b="1" u="sng" smtClean="0">
                <a:solidFill>
                  <a:srgbClr val="31859C"/>
                </a:solidFill>
                <a:cs typeface="Gill Sans" charset="0"/>
              </a:rPr>
              <a:t>wadah</a:t>
            </a:r>
            <a:r>
              <a:rPr lang="en-US" b="1" smtClean="0">
                <a:solidFill>
                  <a:srgbClr val="31859C"/>
                </a:solidFill>
                <a:cs typeface="Gill Sans" charset="0"/>
              </a:rPr>
              <a:t> untuk pertumbuhan iman, pengharapan, dan kasih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Harus diperhatikan bersama semua anggota keluarga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PENGANTAR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508000" y="1778000"/>
            <a:ext cx="9144000" cy="3400152"/>
          </a:xfrm>
        </p:spPr>
        <p:txBody>
          <a:bodyPr/>
          <a:lstStyle/>
          <a:p>
            <a:pPr marL="888991" algn="ctr" eaLnBrk="1" hangingPunct="1">
              <a:defRPr/>
            </a:pPr>
            <a:r>
              <a:rPr lang="en-US" sz="2700" b="1">
                <a:solidFill>
                  <a:srgbClr val="31859C"/>
                </a:solidFill>
                <a:cs typeface="Gill Sans" charset="0"/>
              </a:rPr>
              <a:t>Menyambut Adven untuk acara keluarga</a:t>
            </a:r>
            <a:endParaRPr lang="en-US" sz="27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algn="ctr" eaLnBrk="1" hangingPunct="1">
              <a:spcBef>
                <a:spcPts val="1613"/>
              </a:spcBef>
              <a:defRPr/>
            </a:pPr>
            <a:r>
              <a:rPr lang="en-US" sz="2700" b="1">
                <a:solidFill>
                  <a:srgbClr val="31859C"/>
                </a:solidFill>
                <a:cs typeface="Gill Sans" charset="0"/>
              </a:rPr>
              <a:t>Merenungkan pertumbuhan hidup beriman</a:t>
            </a:r>
            <a:endParaRPr lang="en-US" sz="27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algn="ctr" eaLnBrk="1" hangingPunct="1">
              <a:spcBef>
                <a:spcPts val="1613"/>
              </a:spcBef>
              <a:defRPr/>
            </a:pPr>
            <a:r>
              <a:rPr lang="en-US" sz="2700" b="1">
                <a:solidFill>
                  <a:srgbClr val="31859C"/>
                </a:solidFill>
                <a:cs typeface="Gill Sans" charset="0"/>
              </a:rPr>
              <a:t>Keluarga dan dinamikanya diperhatikan</a:t>
            </a:r>
            <a:endParaRPr lang="en-US" sz="27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algn="ctr" eaLnBrk="1" hangingPunct="1">
              <a:spcBef>
                <a:spcPts val="1613"/>
              </a:spcBef>
              <a:defRPr/>
            </a:pPr>
            <a:r>
              <a:rPr lang="en-US" sz="2700" b="1">
                <a:solidFill>
                  <a:srgbClr val="31859C"/>
                </a:solidFill>
                <a:cs typeface="Gill Sans" charset="0"/>
              </a:rPr>
              <a:t>Pengalaman hidup bersama menjadi bekal</a:t>
            </a:r>
            <a:endParaRPr lang="en-US" sz="27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algn="ctr" eaLnBrk="1" hangingPunct="1">
              <a:spcBef>
                <a:spcPts val="1613"/>
              </a:spcBef>
              <a:defRPr/>
            </a:pPr>
            <a:r>
              <a:rPr lang="en-US" sz="2700" b="1">
                <a:solidFill>
                  <a:srgbClr val="31859C"/>
                </a:solidFill>
                <a:cs typeface="Gill Sans" charset="0"/>
              </a:rPr>
              <a:t>Pertumbuhan: Iman, Harapan, Kasih, dan Kebersamaan</a:t>
            </a:r>
            <a:endParaRPr lang="en-US" sz="27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31859C"/>
                </a:solidFill>
              </a:rPr>
              <a:t>Filipi 2:1-2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7999" indent="0" eaLnBrk="1" hangingPunct="1">
              <a:buNone/>
              <a:defRPr/>
            </a:pPr>
            <a:r>
              <a:rPr lang="en-US" sz="2800">
                <a:solidFill>
                  <a:srgbClr val="31859C"/>
                </a:solidFill>
                <a:latin typeface="Andale Mono"/>
                <a:cs typeface="Andale Mono"/>
                <a:sym typeface="American Typewriter" charset="0"/>
              </a:rPr>
              <a:t>(1) Jadi karena dalam Kristus ada nasihat, ada penghiburan kasih, ada persekutuan Roh, ada kasih mesra dan belas kasihan, (2) karena itu sempurnakanlah sukacitaku dengan ini: hendaklah kamu sehati sepikir, dalam satu kasih, satu jiwa, satu tujuan</a:t>
            </a:r>
            <a:endParaRPr lang="en-US" sz="2800">
              <a:solidFill>
                <a:srgbClr val="31859C"/>
              </a:solidFill>
              <a:latin typeface="Andale Mono"/>
              <a:ea typeface="ヒラギノ明朝 ProN W6" charset="0"/>
              <a:cs typeface="Andale Mono"/>
              <a:sym typeface="American Typewriter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>
                <a:solidFill>
                  <a:srgbClr val="31859C"/>
                </a:solidFill>
              </a:rPr>
              <a:t>Beberapa yang Perlu</a:t>
            </a:r>
            <a:endParaRPr lang="en-US" sz="600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Kesatuan pikiran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Rasa nyaman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Menampilkan diri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Penghargaan akan keunikan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Perhatian pada yang paling lemah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6000" b="1" smtClean="0">
                <a:solidFill>
                  <a:srgbClr val="31859C"/>
                </a:solidFill>
              </a:rPr>
              <a:t>Aktivitas</a:t>
            </a:r>
            <a:endParaRPr lang="en-US" sz="6000" b="1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624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07999" indent="0" eaLnBrk="1" hangingPunct="1">
              <a:buNone/>
              <a:defRPr/>
            </a:pPr>
            <a:r>
              <a:rPr lang="en-US" b="1" i="1" smtClean="0">
                <a:solidFill>
                  <a:srgbClr val="31859C"/>
                </a:solidFill>
                <a:cs typeface="Gill Sans" charset="0"/>
              </a:rPr>
              <a:t>Sharing</a:t>
            </a:r>
            <a:r>
              <a:rPr lang="en-US" b="1" smtClean="0">
                <a:solidFill>
                  <a:srgbClr val="31859C"/>
                </a:solidFill>
                <a:cs typeface="Gill Sans" charset="0"/>
              </a:rPr>
              <a:t> kelompok mengenai usulan kegiatan keluarga yang menyenangkan dan memperkaya agar menumbuhkan iman, pengharapan, dan cinta kasih.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65584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sz="6200" b="1">
                <a:solidFill>
                  <a:srgbClr val="31859C"/>
                </a:solidFill>
              </a:rPr>
              <a:t>Abjad Kebersamaan</a:t>
            </a:r>
            <a:endParaRPr lang="en-US" sz="6200" b="1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idx="1"/>
          </p:nvPr>
        </p:nvSpPr>
        <p:spPr>
          <a:xfrm>
            <a:off x="508000" y="1505744"/>
            <a:ext cx="9144000" cy="5028848"/>
          </a:xfrm>
        </p:spPr>
        <p:txBody>
          <a:bodyPr>
            <a:normAutofit/>
          </a:bodyPr>
          <a:lstStyle/>
          <a:p>
            <a:pPr marL="888991" eaLnBrk="1" hangingPunct="1">
              <a:defRPr/>
            </a:pPr>
            <a:r>
              <a:rPr lang="en-US" sz="3200" b="1">
                <a:solidFill>
                  <a:srgbClr val="31859C"/>
                </a:solidFill>
                <a:cs typeface="Gill Sans" charset="0"/>
              </a:rPr>
              <a:t>Umat berkumpul dalam keluarga/kelompok</a:t>
            </a:r>
            <a:endParaRPr lang="en-US" sz="32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626"/>
              </a:spcBef>
              <a:defRPr/>
            </a:pPr>
            <a:r>
              <a:rPr lang="en-US" sz="3200" b="1">
                <a:solidFill>
                  <a:srgbClr val="31859C"/>
                </a:solidFill>
                <a:cs typeface="Gill Sans" charset="0"/>
              </a:rPr>
              <a:t>Perwakilan kelompok ambil undian abjad</a:t>
            </a:r>
            <a:endParaRPr lang="en-US" sz="32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626"/>
              </a:spcBef>
              <a:defRPr/>
            </a:pPr>
            <a:r>
              <a:rPr lang="en-US" sz="3200" b="1">
                <a:solidFill>
                  <a:srgbClr val="31859C"/>
                </a:solidFill>
                <a:cs typeface="Gill Sans" charset="0"/>
              </a:rPr>
              <a:t>Masing-masing mengusulkan kegiatan keluarga bersama sesuai abjad.contoh; A = adakan doa bersama tiap minggu dalam keluarga</a:t>
            </a:r>
            <a:endParaRPr lang="en-US" sz="32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626"/>
              </a:spcBef>
              <a:defRPr/>
            </a:pPr>
            <a:r>
              <a:rPr lang="en-US" sz="3200" b="1">
                <a:solidFill>
                  <a:srgbClr val="31859C"/>
                </a:solidFill>
                <a:cs typeface="Gill Sans" charset="0"/>
              </a:rPr>
              <a:t>pleno</a:t>
            </a:r>
            <a:endParaRPr lang="en-US" sz="32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65584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Kesimpulan</a:t>
            </a:r>
            <a:endParaRPr lang="en-US" b="1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idx="1"/>
          </p:nvPr>
        </p:nvSpPr>
        <p:spPr>
          <a:xfrm>
            <a:off x="508000" y="1433736"/>
            <a:ext cx="9144000" cy="5028848"/>
          </a:xfrm>
        </p:spPr>
        <p:txBody>
          <a:bodyPr/>
          <a:lstStyle/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Kebersamaan merupakan perekat keluarga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Perlu usaha sungguh dan terus menerus supaya menjadi kekuatan bersama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Tuhan tinggal dan memberkati kebersamaan itu agar menjadi kebaikan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137592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31859C"/>
                </a:solidFill>
              </a:rPr>
              <a:t>Bacaan Kitab Suci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idx="1"/>
          </p:nvPr>
        </p:nvSpPr>
        <p:spPr>
          <a:xfrm>
            <a:off x="0" y="1505744"/>
            <a:ext cx="10160000" cy="5028848"/>
          </a:xfrm>
        </p:spPr>
        <p:txBody>
          <a:bodyPr>
            <a:normAutofit/>
          </a:bodyPr>
          <a:lstStyle/>
          <a:p>
            <a:pPr marL="507999" indent="0" eaLnBrk="1" hangingPunct="1">
              <a:buNone/>
              <a:defRPr/>
            </a:pPr>
            <a:r>
              <a:rPr lang="en-US" sz="2800" b="1">
                <a:solidFill>
                  <a:srgbClr val="31859C"/>
                </a:solidFill>
                <a:cs typeface="Gill Sans" charset="0"/>
              </a:rPr>
              <a:t>Roma 12:3-10, 15-16</a:t>
            </a:r>
            <a:endParaRPr lang="en-US" sz="28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838"/>
              </a:spcBef>
              <a:defRPr/>
            </a:pPr>
            <a:r>
              <a:rPr lang="en-US" sz="2800" b="1">
                <a:solidFill>
                  <a:srgbClr val="31859C"/>
                </a:solidFill>
                <a:cs typeface="Gill Sans" charset="0"/>
              </a:rPr>
              <a:t>Jangan memikirkan hal yang tinggi tapi kuasailah menurut iman</a:t>
            </a:r>
            <a:endParaRPr lang="en-US" sz="28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838"/>
              </a:spcBef>
              <a:defRPr/>
            </a:pPr>
            <a:r>
              <a:rPr lang="en-US" sz="2800" b="1">
                <a:solidFill>
                  <a:srgbClr val="31859C"/>
                </a:solidFill>
                <a:cs typeface="Gill Sans" charset="0"/>
              </a:rPr>
              <a:t>Satu tubuh banyak anggota dengan tugas/karunia berbeda</a:t>
            </a:r>
            <a:endParaRPr lang="en-US" sz="28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838"/>
              </a:spcBef>
              <a:defRPr/>
            </a:pPr>
            <a:r>
              <a:rPr lang="en-US" sz="2800" b="1">
                <a:solidFill>
                  <a:srgbClr val="31859C"/>
                </a:solidFill>
                <a:cs typeface="Gill Sans" charset="0"/>
              </a:rPr>
              <a:t>Saling mendahului melakukan kasih</a:t>
            </a:r>
            <a:endParaRPr lang="en-US" sz="28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spcBef>
                <a:spcPts val="1838"/>
              </a:spcBef>
              <a:defRPr/>
            </a:pPr>
            <a:r>
              <a:rPr lang="en-US" sz="2800" b="1">
                <a:solidFill>
                  <a:srgbClr val="31859C"/>
                </a:solidFill>
                <a:cs typeface="Gill Sans" charset="0"/>
              </a:rPr>
              <a:t>Bersikap empatik dan simpatik</a:t>
            </a:r>
            <a:endParaRPr lang="en-US" sz="28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65584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Refleksi</a:t>
            </a:r>
            <a:endParaRPr lang="en-US" b="1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66562" name="Rectangle 2"/>
          <p:cNvSpPr>
            <a:spLocks noGrp="1" noChangeArrowheads="1"/>
          </p:cNvSpPr>
          <p:nvPr>
            <p:ph idx="1"/>
          </p:nvPr>
        </p:nvSpPr>
        <p:spPr>
          <a:xfrm>
            <a:off x="508000" y="1505744"/>
            <a:ext cx="9144000" cy="3816424"/>
          </a:xfrm>
        </p:spPr>
        <p:txBody>
          <a:bodyPr>
            <a:normAutofit/>
          </a:bodyPr>
          <a:lstStyle/>
          <a:p>
            <a:pPr marL="888991" eaLnBrk="1" hangingPunct="1">
              <a:defRPr/>
            </a:pPr>
            <a:r>
              <a:rPr lang="en-US" sz="3200" smtClean="0">
                <a:solidFill>
                  <a:srgbClr val="31859C"/>
                </a:solidFill>
              </a:rPr>
              <a:t>Apakah yang paling penting dalam saat bersama?</a:t>
            </a:r>
          </a:p>
          <a:p>
            <a:pPr marL="888991" eaLnBrk="1" hangingPunct="1">
              <a:defRPr/>
            </a:pPr>
            <a:r>
              <a:rPr lang="en-US" sz="3200" smtClean="0">
                <a:solidFill>
                  <a:srgbClr val="31859C"/>
                </a:solidFill>
              </a:rPr>
              <a:t>Hal-hal mana yang bisa merusak saat bersama?</a:t>
            </a:r>
          </a:p>
          <a:p>
            <a:pPr marL="888991" eaLnBrk="1" hangingPunct="1">
              <a:defRPr/>
            </a:pPr>
            <a:r>
              <a:rPr lang="en-US" sz="3200" smtClean="0">
                <a:solidFill>
                  <a:srgbClr val="31859C"/>
                </a:solidFill>
              </a:rPr>
              <a:t>Bagaiamana cara kita membuktikan bahwa kita memang menikmati saat bersama kita?</a:t>
            </a: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Membangun Niat</a:t>
            </a:r>
            <a:endParaRPr lang="en-US" b="1" smtClean="0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675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Kita mempunyai kesibukan sendiri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Perlu kemauan dan memberi kesempatan 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Membuat acara bersama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0160000" cy="762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100" b="1">
                <a:solidFill>
                  <a:srgbClr val="FFFFFF"/>
                </a:solidFill>
              </a:rPr>
              <a:t>TUHAN MEMBERKATI!</a:t>
            </a:r>
            <a:endParaRPr lang="en-US" sz="5100" b="1">
              <a:solidFill>
                <a:srgbClr val="FFFFFF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68610" name="Rectangle 2"/>
          <p:cNvSpPr>
            <a:spLocks/>
          </p:cNvSpPr>
          <p:nvPr/>
        </p:nvSpPr>
        <p:spPr bwMode="auto">
          <a:xfrm>
            <a:off x="1931989" y="3073400"/>
            <a:ext cx="6288087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Handwriting - Dakota"/>
                <a:ea typeface="ＭＳ Ｐゴシック" charset="0"/>
                <a:cs typeface="Handwriting - Dakota"/>
                <a:sym typeface="Hobo Std" charset="0"/>
              </a:rPr>
              <a:t>Salam kami,</a:t>
            </a:r>
          </a:p>
          <a:p>
            <a:r>
              <a:rPr lang="en-US">
                <a:solidFill>
                  <a:schemeClr val="bg1"/>
                </a:solidFill>
                <a:latin typeface="Hobo Std" charset="0"/>
                <a:ea typeface="ＭＳ Ｐゴシック" charset="0"/>
                <a:sym typeface="Hobo Std" charset="0"/>
              </a:rPr>
              <a:t>KOMISI KERASULAN KELUARGA</a:t>
            </a:r>
          </a:p>
          <a:p>
            <a:r>
              <a:rPr lang="en-US">
                <a:solidFill>
                  <a:schemeClr val="bg1"/>
                </a:solidFill>
                <a:latin typeface="Hobo Std" charset="0"/>
                <a:ea typeface="ＭＳ Ｐゴシック" charset="0"/>
                <a:sym typeface="Hobo Std" charset="0"/>
              </a:rPr>
              <a:t>KEUSKUPAN AGUNG JAKARTA</a:t>
            </a:r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25876" y="4735513"/>
            <a:ext cx="2506663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accent5">
                    <a:lumMod val="75000"/>
                  </a:schemeClr>
                </a:solidFill>
              </a:rPr>
              <a:t>Bentuk Pertemuan</a:t>
            </a:r>
            <a:endParaRPr lang="en-US" b="1" smtClean="0">
              <a:solidFill>
                <a:schemeClr val="accent5">
                  <a:lumMod val="75000"/>
                </a:schemeClr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508000" y="1778000"/>
            <a:ext cx="9144000" cy="2608064"/>
          </a:xfrm>
        </p:spPr>
        <p:txBody>
          <a:bodyPr/>
          <a:lstStyle/>
          <a:p>
            <a:pPr marL="1079499" indent="-571500" algn="ctr" eaLnBrk="1" hangingPunct="1">
              <a:buFont typeface="Wingdings" charset="2"/>
              <a:buChar char="²"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Rekoleksi keluarga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1079499" indent="-571500" algn="ctr" eaLnBrk="1" hangingPunct="1">
              <a:buFont typeface="Wingdings" charset="2"/>
              <a:buChar char="²"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Renungan bersama (Kitab Suci)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1079499" indent="-571500" algn="ctr" eaLnBrk="1" hangingPunct="1">
              <a:buFont typeface="Wingdings" charset="2"/>
              <a:buChar char="²"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Aktivitas bersama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-6424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sz="6200" b="1">
                <a:solidFill>
                  <a:srgbClr val="31859C"/>
                </a:solidFill>
              </a:rPr>
              <a:t>Susunan Pertemuan</a:t>
            </a:r>
            <a:endParaRPr lang="en-US" sz="6200" b="1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508000" y="1505744"/>
            <a:ext cx="9144000" cy="5028848"/>
          </a:xfrm>
        </p:spPr>
        <p:txBody>
          <a:bodyPr/>
          <a:lstStyle/>
          <a:p>
            <a:pPr marL="1079499" indent="-571500" algn="ctr" eaLnBrk="1" hangingPunct="1">
              <a:buFont typeface="Wingdings" charset="2"/>
              <a:buChar char="§"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Lagu Pembukaan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1079499" indent="-571500" algn="ctr" eaLnBrk="1" hangingPunct="1">
              <a:buFont typeface="Wingdings" charset="2"/>
              <a:buChar char="§"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Doa Pembukaan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1079499" indent="-571500" algn="ctr" eaLnBrk="1" hangingPunct="1">
              <a:buFont typeface="Wingdings" charset="2"/>
              <a:buChar char="§"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Penyampaian maksud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1079499" indent="-571500" algn="ctr" eaLnBrk="1" hangingPunct="1">
              <a:buFont typeface="Wingdings" charset="2"/>
              <a:buChar char="§"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Aktivitas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1079499" indent="-571500" algn="ctr" eaLnBrk="1" hangingPunct="1">
              <a:buFont typeface="Wingdings" charset="2"/>
              <a:buChar char="§"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Sharing Kelompok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1079499" indent="-571500" algn="ctr" eaLnBrk="1" hangingPunct="1">
              <a:buFont typeface="Wingdings" charset="2"/>
              <a:buChar char="§"/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Kesimpulan aktivitas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65584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sz="6200" b="1">
                <a:solidFill>
                  <a:srgbClr val="31859C"/>
                </a:solidFill>
              </a:rPr>
              <a:t>Susunan Pertemuan</a:t>
            </a:r>
            <a:endParaRPr lang="en-US" sz="6200" b="1">
              <a:solidFill>
                <a:srgbClr val="31859C"/>
              </a:solidFill>
              <a:ea typeface="ヒラギノ明朝 ProN W6" charset="0"/>
              <a:cs typeface="ヒラギノ明朝 ProN W6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990600" y="1361728"/>
            <a:ext cx="8178800" cy="4648200"/>
          </a:xfrm>
        </p:spPr>
        <p:txBody>
          <a:bodyPr/>
          <a:lstStyle/>
          <a:p>
            <a:pPr marL="888991" algn="ctr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Bacaan Kitab Suci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algn="ctr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Renungan singkat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algn="ctr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Refleksi Kitab Suci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algn="ctr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Membangun Niat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algn="ctr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Doa Penutup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  <a:p>
            <a:pPr marL="888991" algn="ctr" eaLnBrk="1" hangingPunct="1">
              <a:defRPr/>
            </a:pPr>
            <a:r>
              <a:rPr lang="en-US" b="1" smtClean="0">
                <a:solidFill>
                  <a:srgbClr val="31859C"/>
                </a:solidFill>
                <a:cs typeface="Gill Sans" charset="0"/>
              </a:rPr>
              <a:t>Lagu Penutup</a:t>
            </a:r>
            <a:endParaRPr lang="en-US" b="1" smtClean="0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508000" y="-78432"/>
            <a:ext cx="9144000" cy="1270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31859C"/>
                </a:solidFill>
              </a:rPr>
              <a:t>Doa Bulan Keluarga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774576" y="1289720"/>
            <a:ext cx="8553896" cy="5092700"/>
          </a:xfrm>
        </p:spPr>
        <p:txBody>
          <a:bodyPr/>
          <a:lstStyle/>
          <a:p>
            <a:pPr marL="507999" indent="0" algn="ctr" eaLnBrk="1" hangingPunct="1">
              <a:buClr>
                <a:srgbClr val="2D0515"/>
              </a:buClr>
              <a:buNone/>
              <a:defRPr/>
            </a:pPr>
            <a:r>
              <a:rPr lang="en-US" sz="4000" b="1">
                <a:solidFill>
                  <a:srgbClr val="31859C"/>
                </a:solidFill>
                <a:cs typeface="Gill Sans" charset="0"/>
              </a:rPr>
              <a:t>Bapa yang Mahakasih, kami bersyukur memasuki bulan keluarga yang mengajak kami berkumpul bersama seluruh keluarga untuk mempersiapkan kedatangan Yesus pada Hari Natal ini</a:t>
            </a:r>
            <a:endParaRPr lang="en-US" sz="40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4" name="Picture 3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idx="1"/>
          </p:nvPr>
        </p:nvSpPr>
        <p:spPr>
          <a:xfrm>
            <a:off x="846584" y="785664"/>
            <a:ext cx="8481888" cy="5905500"/>
          </a:xfrm>
        </p:spPr>
        <p:txBody>
          <a:bodyPr/>
          <a:lstStyle/>
          <a:p>
            <a:pPr marL="507999" indent="0" algn="ctr" eaLnBrk="1" hangingPunct="1">
              <a:buNone/>
              <a:defRPr/>
            </a:pPr>
            <a:r>
              <a:rPr lang="en-US" sz="4000" b="1">
                <a:solidFill>
                  <a:srgbClr val="31859C"/>
                </a:solidFill>
                <a:cs typeface="Gill Sans" charset="0"/>
              </a:rPr>
              <a:t>Ajarilah kami bersyukur atas kebersamaan ini, sambil merenung, berbagi, dan berdoa. Kami mengharapkan berkat-Mu, agar kami semakin bertumbuh dalam iman, pengharapan, dan kasih</a:t>
            </a:r>
            <a:endParaRPr lang="en-US" sz="4000" b="1">
              <a:solidFill>
                <a:srgbClr val="31859C"/>
              </a:solidFill>
              <a:ea typeface="ヒラギノ角ゴ ProN W6" charset="0"/>
              <a:cs typeface="ヒラギノ角ゴ ProN W6" charset="0"/>
            </a:endParaRPr>
          </a:p>
        </p:txBody>
      </p:sp>
      <p:pic>
        <p:nvPicPr>
          <p:cNvPr id="3" name="Picture 2" descr="Spanduk A_23 Okt 201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27" y="5588000"/>
            <a:ext cx="10160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Pages>0</Pages>
  <Words>1247</Words>
  <Characters>0</Characters>
  <Application>Microsoft Macintosh PowerPoint</Application>
  <PresentationFormat>Custom</PresentationFormat>
  <Lines>0</Lines>
  <Paragraphs>190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Sosialisasi Bahan Adven Bulan Keluarga 2013</vt:lpstr>
      <vt:lpstr>PowerPoint Presentation</vt:lpstr>
      <vt:lpstr>Tema Natal KWI-PGI 2013</vt:lpstr>
      <vt:lpstr>PENGANTAR</vt:lpstr>
      <vt:lpstr>Bentuk Pertemuan</vt:lpstr>
      <vt:lpstr>Susunan Pertemuan</vt:lpstr>
      <vt:lpstr>Susunan Pertemuan</vt:lpstr>
      <vt:lpstr>Doa Bulan Keluarga</vt:lpstr>
      <vt:lpstr>PowerPoint Presentation</vt:lpstr>
      <vt:lpstr>PowerPoint Presentation</vt:lpstr>
      <vt:lpstr>PowerPoint Presentation</vt:lpstr>
      <vt:lpstr>Beberapa Lagu</vt:lpstr>
      <vt:lpstr>Bertumbuh dalam Iman</vt:lpstr>
      <vt:lpstr>Menjawab Pertanyaan</vt:lpstr>
      <vt:lpstr>Sharing Kelompok</vt:lpstr>
      <vt:lpstr>Membangun Niat</vt:lpstr>
      <vt:lpstr>Kitab Suci</vt:lpstr>
      <vt:lpstr>Renungan Singkat</vt:lpstr>
      <vt:lpstr>Refleksi Kitab Suci</vt:lpstr>
      <vt:lpstr>Membangun Niat</vt:lpstr>
      <vt:lpstr>BERTUMBUH DALAM PENGHARAPAN</vt:lpstr>
      <vt:lpstr>Aktivitas Lorong Berliku</vt:lpstr>
      <vt:lpstr>Penjelasan Aktivitas</vt:lpstr>
      <vt:lpstr>Isian Pribadi</vt:lpstr>
      <vt:lpstr>Sharing Kelompok</vt:lpstr>
      <vt:lpstr>Kesimpulan Awal</vt:lpstr>
      <vt:lpstr>Bacaan Kitab Suci</vt:lpstr>
      <vt:lpstr>Renungan Kitab Suci</vt:lpstr>
      <vt:lpstr>Refleksi</vt:lpstr>
      <vt:lpstr>Membangun Niat</vt:lpstr>
      <vt:lpstr>Bertumbuh Dalam Cinta Kasih</vt:lpstr>
      <vt:lpstr>Aktivitas</vt:lpstr>
      <vt:lpstr>Pertanyaan Pribadi</vt:lpstr>
      <vt:lpstr>Kesimpulan Pemandu</vt:lpstr>
      <vt:lpstr>Bacaan Kitab Suci</vt:lpstr>
      <vt:lpstr>Renungan Singkat</vt:lpstr>
      <vt:lpstr>Refleksi Kitab Suci</vt:lpstr>
      <vt:lpstr>Membangun Niat</vt:lpstr>
      <vt:lpstr>Bertumbuh Dalam Kebersamaan</vt:lpstr>
      <vt:lpstr>Filipi 2:1-2</vt:lpstr>
      <vt:lpstr>Beberapa yang Perlu</vt:lpstr>
      <vt:lpstr>Aktivitas</vt:lpstr>
      <vt:lpstr>Abjad Kebersamaan</vt:lpstr>
      <vt:lpstr>Kesimpulan</vt:lpstr>
      <vt:lpstr>Bacaan Kitab Suci</vt:lpstr>
      <vt:lpstr>Refleksi</vt:lpstr>
      <vt:lpstr>Membangun Niat</vt:lpstr>
      <vt:lpstr>TUHAN MEMBERKATI!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BERTUMBUH DI NAZARETH</dc:title>
  <dc:subject/>
  <dc:creator/>
  <cp:keywords/>
  <dc:description/>
  <cp:lastModifiedBy>Tantiana Maria Retnayu Syahesti</cp:lastModifiedBy>
  <cp:revision>10</cp:revision>
  <dcterms:modified xsi:type="dcterms:W3CDTF">2013-11-07T14:48:33Z</dcterms:modified>
</cp:coreProperties>
</file>